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0" r:id="rId2"/>
  </p:sldMasterIdLst>
  <p:notesMasterIdLst>
    <p:notesMasterId r:id="rId29"/>
  </p:notesMasterIdLst>
  <p:sldIdLst>
    <p:sldId id="271" r:id="rId3"/>
    <p:sldId id="283" r:id="rId4"/>
    <p:sldId id="292" r:id="rId5"/>
    <p:sldId id="293" r:id="rId6"/>
    <p:sldId id="294" r:id="rId7"/>
    <p:sldId id="296" r:id="rId8"/>
    <p:sldId id="297" r:id="rId9"/>
    <p:sldId id="310" r:id="rId10"/>
    <p:sldId id="328" r:id="rId11"/>
    <p:sldId id="298" r:id="rId12"/>
    <p:sldId id="327" r:id="rId13"/>
    <p:sldId id="306" r:id="rId14"/>
    <p:sldId id="305" r:id="rId15"/>
    <p:sldId id="311" r:id="rId16"/>
    <p:sldId id="300" r:id="rId17"/>
    <p:sldId id="314" r:id="rId18"/>
    <p:sldId id="315" r:id="rId19"/>
    <p:sldId id="318" r:id="rId20"/>
    <p:sldId id="320" r:id="rId21"/>
    <p:sldId id="321" r:id="rId22"/>
    <p:sldId id="324" r:id="rId23"/>
    <p:sldId id="326" r:id="rId24"/>
    <p:sldId id="322" r:id="rId25"/>
    <p:sldId id="323" r:id="rId26"/>
    <p:sldId id="307" r:id="rId27"/>
    <p:sldId id="270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000"/>
    <a:srgbClr val="00682F"/>
    <a:srgbClr val="FF6161"/>
    <a:srgbClr val="FFB7B7"/>
    <a:srgbClr val="FF7900"/>
    <a:srgbClr val="FFD200"/>
    <a:srgbClr val="000000"/>
    <a:srgbClr val="FFFFFF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8" autoAdjust="0"/>
    <p:restoredTop sz="94222" autoAdjust="0"/>
  </p:normalViewPr>
  <p:slideViewPr>
    <p:cSldViewPr showGuides="1">
      <p:cViewPr varScale="1">
        <p:scale>
          <a:sx n="79" d="100"/>
          <a:sy n="79" d="100"/>
        </p:scale>
        <p:origin x="1302" y="120"/>
      </p:cViewPr>
      <p:guideLst>
        <p:guide orient="horz" pos="169"/>
        <p:guide pos="2880"/>
        <p:guide pos="198"/>
        <p:guide pos="5562"/>
        <p:guide orient="horz" pos="637"/>
        <p:guide orient="horz" pos="746"/>
        <p:guide orient="horz" pos="1619"/>
        <p:guide orient="horz" pos="2866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78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07/12/2021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8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6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defTabSz="914400"/>
            <a:fld id="{54745B31-5615-40C5-AE1B-3D867612660B}" type="slidenum">
              <a:rPr lang="en-GB" altLang="fr-FR" sz="800" b="1">
                <a:solidFill>
                  <a:srgbClr val="FFFFFF"/>
                </a:solidFill>
                <a:cs typeface="Arial" charset="0"/>
              </a:rPr>
              <a:pPr algn="ctr" defTabSz="914400"/>
              <a:t>‹N°›</a:t>
            </a:fld>
            <a:endParaRPr lang="fr-FR" altLang="fr-FR" sz="8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33619207"/>
      </p:ext>
    </p:extLst>
  </p:cSld>
  <p:clrMapOvr>
    <a:masterClrMapping/>
  </p:clrMapOvr>
  <p:transition spd="med"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73004"/>
      </p:ext>
    </p:extLst>
  </p:cSld>
  <p:clrMapOvr>
    <a:masterClrMapping/>
  </p:clrMapOvr>
  <p:transition spd="med">
    <p:fade/>
  </p:transition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 A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Titre de la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 (Entité de l’intervenant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du jour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endParaRPr lang="fr-FR" dirty="0"/>
          </a:p>
          <a:p>
            <a:pPr lvl="0"/>
            <a:endParaRPr lang="fr-FR" noProof="0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13455"/>
      </p:ext>
    </p:extLst>
  </p:cSld>
  <p:clrMapOvr>
    <a:masterClrMapping/>
  </p:clrMapOvr>
  <p:transition spd="med">
    <p:fade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5650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16E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765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943714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827088" y="1131888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1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  <p:sp>
        <p:nvSpPr>
          <p:cNvPr id="17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5148064" y="1131590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2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20682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074679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786064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335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Conclusion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sz="quarter" idx="10" hasCustomPrompt="1"/>
          </p:nvPr>
        </p:nvSpPr>
        <p:spPr>
          <a:xfrm>
            <a:off x="338465" y="1177192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Prénom + Nom de l’intervenant</a:t>
            </a:r>
          </a:p>
        </p:txBody>
      </p:sp>
      <p:sp>
        <p:nvSpPr>
          <p:cNvPr id="1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367912" y="1923678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 libre</a:t>
            </a:r>
          </a:p>
        </p:txBody>
      </p:sp>
    </p:spTree>
    <p:extLst>
      <p:ext uri="{BB962C8B-B14F-4D97-AF65-F5344CB8AC3E}">
        <p14:creationId xmlns:p14="http://schemas.microsoft.com/office/powerpoint/2010/main" val="338567621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 OFR SIMPLE NO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6" name="Groupe 15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ZoneTexte 19"/>
          <p:cNvSpPr txBox="1"/>
          <p:nvPr userDrawn="1"/>
        </p:nvSpPr>
        <p:spPr>
          <a:xfrm>
            <a:off x="346873" y="1177192"/>
            <a:ext cx="4935501" cy="8740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Pour toute demande d’accompagnement :</a:t>
            </a: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ZZZ ACCESSIBILITY SUPPORT 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85240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89694055"/>
      </p:ext>
    </p:extLst>
  </p:cSld>
  <p:clrMapOvr>
    <a:masterClrMapping/>
  </p:clrMapOvr>
  <p:transition spd="med"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616"/>
      </p:ext>
    </p:extLst>
  </p:cSld>
  <p:clrMapOvr>
    <a:masterClrMapping/>
  </p:clrMapOvr>
  <p:transition spd="med"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usieurs niveaux hiérarc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0"/>
            <a:ext cx="593725" cy="5143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71278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400">
              <a:solidFill>
                <a:srgbClr val="FFFFFF"/>
              </a:solidFill>
              <a:latin typeface="Helvetica 45 Light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29601" y="303610"/>
            <a:ext cx="7071413" cy="7371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 userDrawn="1">
            <p:ph idx="1"/>
          </p:nvPr>
        </p:nvSpPr>
        <p:spPr>
          <a:xfrm>
            <a:off x="1042989" y="1329929"/>
            <a:ext cx="7058025" cy="291584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tx2"/>
                </a:solidFill>
                <a:latin typeface="Helvetica 65 Medium" pitchFamily="2" charset="0"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 sz="1600">
                <a:latin typeface="Helvetica 55 Roman" pitchFamily="34" charset="0"/>
              </a:defRPr>
            </a:lvl2pPr>
            <a:lvl3pPr>
              <a:defRPr sz="1600">
                <a:latin typeface="Helvetica 55 Roman" pitchFamily="34" charset="0"/>
              </a:defRPr>
            </a:lvl3pPr>
            <a:lvl4pPr>
              <a:defRPr sz="1600">
                <a:latin typeface="Helvetica 55 Roman" pitchFamily="34" charset="0"/>
              </a:defRPr>
            </a:lvl4pPr>
            <a:lvl5pPr>
              <a:defRPr sz="1600" baseline="0">
                <a:latin typeface="Helvetica 55 Roman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17885"/>
            <a:ext cx="5127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79512" y="4608288"/>
            <a:ext cx="275010" cy="3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 b="1">
                <a:solidFill>
                  <a:srgbClr val="FFFFFF"/>
                </a:solidFill>
                <a:latin typeface="Helvetica 75 Bold" panose="020B0804020202020204" pitchFamily="34" charset="0"/>
              </a:rPr>
              <a:pPr algn="ctr"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 b="1">
              <a:solidFill>
                <a:srgbClr val="FFFFFF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r>
              <a:rPr lang="fr-FR" dirty="0"/>
              <a:t>Quatrième niveau</a:t>
            </a:r>
          </a:p>
          <a:p>
            <a:pPr marL="401638" marR="0" lvl="1" indent="-401638" algn="l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Cinquième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5254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5"/>
            <a:ext cx="8470900" cy="6238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4"/>
            <a:ext cx="8470899" cy="31654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180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1690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defTabSz="914400"/>
              <a:endParaRPr lang="en-GB" altLang="fr-FR" sz="1800">
                <a:solidFill>
                  <a:srgbClr val="0000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858261"/>
      </p:ext>
    </p:extLst>
  </p:cSld>
  <p:clrMapOvr>
    <a:masterClrMapping/>
  </p:clrMapOvr>
  <p:transition spd="med">
    <p:fade/>
  </p:transition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13D769F2-DCED-446C-88F7-81E47ACD9E7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67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1E7EADBD-7C9B-4673-9894-6EA783D590A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9" r:id="rId15"/>
    <p:sldLayoutId id="2147483690" r:id="rId16"/>
    <p:sldLayoutId id="2147483691" r:id="rId1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ncent.aniort@orange.com" TargetMode="External"/><Relationship Id="rId2" Type="http://schemas.openxmlformats.org/officeDocument/2006/relationships/hyperlink" Target="mailto:patricia.loubet@orang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ciellogroup.com/resources/contrastanalyser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wma"/><Relationship Id="rId7" Type="http://schemas.openxmlformats.org/officeDocument/2006/relationships/image" Target="../media/image16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2.xml"/><Relationship Id="rId4" Type="http://schemas.openxmlformats.org/officeDocument/2006/relationships/audio" Target="../media/media2.wma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CAG21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que.com/axe/" TargetMode="External"/><Relationship Id="rId2" Type="http://schemas.openxmlformats.org/officeDocument/2006/relationships/hyperlink" Target="http://a11y.forge.orange-labs.fr/web/methodes-outils-extensions.html#-span-lang-en-axe-accessibility-audit-span-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hyperlink" Target="https://www.w3.org/WAI/intro/wca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11y-guidelines.orange.com/web/incontournables.html#te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4326" y="268289"/>
            <a:ext cx="6849962" cy="2301874"/>
          </a:xfrm>
        </p:spPr>
        <p:txBody>
          <a:bodyPr/>
          <a:lstStyle/>
          <a:p>
            <a:r>
              <a:rPr lang="fr-FR" dirty="0">
                <a:solidFill>
                  <a:srgbClr val="FF7900"/>
                </a:solidFill>
              </a:rPr>
              <a:t>Cherchez l’erreur ! </a:t>
            </a:r>
            <a:br>
              <a:rPr lang="fr-FR" dirty="0"/>
            </a:br>
            <a:r>
              <a:rPr lang="fr-FR" dirty="0"/>
              <a:t>Ou comment booster le potentiel accessible de votre interface ?</a:t>
            </a:r>
            <a:br>
              <a:rPr lang="fr-FR" dirty="0"/>
            </a:br>
            <a:endParaRPr lang="fr-FR" dirty="0">
              <a:solidFill>
                <a:srgbClr val="F16E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687" y="2704144"/>
            <a:ext cx="6853601" cy="966156"/>
          </a:xfrm>
        </p:spPr>
        <p:txBody>
          <a:bodyPr/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Patricia LOUBET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b="1" dirty="0">
                <a:solidFill>
                  <a:srgbClr val="FFFFFF"/>
                </a:solidFill>
                <a:hlinkClick r:id="rId2"/>
              </a:rPr>
              <a:t>patricia.loubet@orange.com</a:t>
            </a:r>
            <a:endParaRPr lang="fr-FR" b="1" dirty="0">
              <a:solidFill>
                <a:srgbClr val="FFFFFF"/>
              </a:solidFill>
            </a:endParaRPr>
          </a:p>
          <a:p>
            <a:pPr lvl="0"/>
            <a:r>
              <a:rPr lang="fr-FR" b="1" dirty="0">
                <a:solidFill>
                  <a:srgbClr val="FFFFFF"/>
                </a:solidFill>
              </a:rPr>
              <a:t>Vincent ANIORT</a:t>
            </a:r>
          </a:p>
          <a:p>
            <a:r>
              <a:rPr lang="fr-FR" dirty="0">
                <a:hlinkClick r:id="rId3"/>
              </a:rPr>
              <a:t>vincent.aniort@orange.com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853461" y="266701"/>
            <a:ext cx="1976214" cy="3403600"/>
          </a:xfrm>
        </p:spPr>
        <p:txBody>
          <a:bodyPr/>
          <a:lstStyle/>
          <a:p>
            <a:r>
              <a:rPr lang="fr-FR" dirty="0"/>
              <a:t>2021</a:t>
            </a:r>
          </a:p>
        </p:txBody>
      </p:sp>
      <p:pic>
        <p:nvPicPr>
          <p:cNvPr id="5" name="Picture 11" title="Communication digitale (Image décorative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3460" y="1368152"/>
            <a:ext cx="1923678" cy="1923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0854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: </a:t>
            </a:r>
            <a:br>
              <a:rPr lang="fr-FR" dirty="0"/>
            </a:br>
            <a:r>
              <a:rPr lang="fr-FR" dirty="0"/>
              <a:t>Rien ne va plus à la cité</a:t>
            </a:r>
            <a:br>
              <a:rPr lang="fr-FR" dirty="0"/>
            </a:br>
            <a:r>
              <a:rPr lang="fr-FR" dirty="0"/>
              <a:t>des sciences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4947"/>
            <a:ext cx="3024336" cy="49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91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5968" y="339502"/>
            <a:ext cx="8470899" cy="4392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fr-FR" sz="2000" dirty="0"/>
              <a:t> Les contrastes avec </a:t>
            </a:r>
            <a:r>
              <a:rPr lang="fr-FR" sz="2000" dirty="0" err="1"/>
              <a:t>Color</a:t>
            </a:r>
            <a:r>
              <a:rPr lang="fr-FR" sz="2000" dirty="0"/>
              <a:t> </a:t>
            </a:r>
            <a:r>
              <a:rPr lang="fr-FR" sz="2000" dirty="0" err="1"/>
              <a:t>Contrast</a:t>
            </a:r>
            <a:r>
              <a:rPr lang="fr-FR" sz="2000" dirty="0"/>
              <a:t> Analyser</a:t>
            </a:r>
          </a:p>
          <a:p>
            <a:endParaRPr lang="fr-F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https://developer.paciellogroup.com/resources/contrastanalyser/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 outil permet de mesurer la différence de contraste entre deux couleurs (la couleur du premier plan et la couleur du fond).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Celles-ci peuvent être sélectionnées à l’aide d’une pipette 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dans une page web, une image ou une application.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Petit texte (inférieur à 18 points, ou à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4.5:1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texte (minimum 18 points, ou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Composants d'interface ou composants graphiques (non applicable aux éléments inactifs):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295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3" t="28534" r="31639" b="15512"/>
          <a:stretch/>
        </p:blipFill>
        <p:spPr bwMode="auto">
          <a:xfrm>
            <a:off x="3275856" y="39306"/>
            <a:ext cx="3240360" cy="50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55576" y="144462"/>
            <a:ext cx="2160240" cy="987128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rPr>
              <a:t>Contraste, couleurs, étiquette de formulaire, taille zone cliquable, contrôle utilisateur…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cs typeface="Arial" pitchFamily="34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16216" y="3743424"/>
            <a:ext cx="2520280" cy="8445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7-Zone de clic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Pensez à dire aux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de rendre toute la tuile cliquable pour que la zone de clic soit assez grande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786" y="3363838"/>
            <a:ext cx="2533818" cy="6771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3-Contraste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titre et le sous-titre ont un contraste insuffisant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16216" y="207925"/>
            <a:ext cx="2520280" cy="142772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2-Alternatives textuelles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S’il existe un bouton pour fermer, il faut qu’il se ferme/ouvre au click (contrôle) et qu’il est une alternative du type « fermer le menu » et donc une alternative de type « ouvrir le menu » pour le bouton d’ouverture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516216" y="1923001"/>
            <a:ext cx="2520280" cy="158485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6-Formulaire utilisables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S’assure que les dev ne se contentent pas d’un placeholder, demander une étiquette cachée pour ce champ « rechercher sur le site 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bouton de soumission du formulaire doit exister (la loupe ?) et être placé après le champ de recherche (contrôle utilisateur)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 de texte 2"/>
          <p:cNvSpPr txBox="1">
            <a:spLocks noChangeArrowheads="1"/>
          </p:cNvSpPr>
          <p:nvPr/>
        </p:nvSpPr>
        <p:spPr bwMode="auto">
          <a:xfrm>
            <a:off x="721786" y="1347614"/>
            <a:ext cx="2533818" cy="13388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4-Couleur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Information de position dans le menu n’est passée que par la couleur. Proposer un soulignement et une inactivation du lien, par exemple, en commentaire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1113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55576" y="123478"/>
            <a:ext cx="2160240" cy="562322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base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 kumimoji="0" sz="14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defRPr>
            </a:lvl1pPr>
          </a:lstStyle>
          <a:p>
            <a:r>
              <a:rPr lang="fr-FR" altLang="fr-FR" dirty="0"/>
              <a:t>Liens d’évitement, structure des titres, </a:t>
            </a:r>
            <a:r>
              <a:rPr lang="fr-FR" altLang="fr-FR" dirty="0" err="1"/>
              <a:t>Landmarks</a:t>
            </a:r>
            <a:endParaRPr lang="fr-FR" alt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7" t="20240" r="29807" b="4666"/>
          <a:stretch/>
        </p:blipFill>
        <p:spPr bwMode="auto">
          <a:xfrm>
            <a:off x="2771800" y="-1979"/>
            <a:ext cx="3019509" cy="51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849670" y="195487"/>
            <a:ext cx="3136429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5-Navigation/liens d’évitement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Globalement vu la structure de la page (quantité de contenu, scroll vertical, nombre de liens), il faut mettre en place des liens d’évitement (skip links)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 peut aussi, en plus, proposer de mettre en place des régions 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landmarks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49669" y="1995686"/>
            <a:ext cx="3136429" cy="271576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1-Titres rubriques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Proposer une hiérarchie de titre cohérente et pertinente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H1 Cité des sciences et de l’Industrie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Robots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Le blob, l’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extramedia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Les silencieuses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H2 La nature arctique dans un climat d’urgence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Retrouvez-nous sur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navigation pied de 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Infos pratiques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Vous êtes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7627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</a:t>
            </a:r>
            <a:r>
              <a:rPr lang="fr-FR" sz="900" dirty="0" err="1">
                <a:latin typeface="Helvetica 65 Medium" panose="020B0604020202020204" pitchFamily="34" charset="0"/>
              </a:rPr>
              <a:t>captcha</a:t>
            </a:r>
            <a:endParaRPr lang="fr-FR" sz="9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chemeClr val="accent3">
                    <a:lumMod val="75000"/>
                  </a:schemeClr>
                </a:solidFill>
                <a:latin typeface="Helvetica 65 Medium" panose="020B0604020202020204" pitchFamily="34" charset="0"/>
              </a:rPr>
              <a:t>Situer explicitement la page dans le site et fournir plusieurs moyens d'y accéder 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Rassurer l’utilisateur par des messages contextuels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Fournir des liens d’évitement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Aérer ou rendre possible l’aération des textes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Utiliser des tailles relatives pour 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 dirty="0"/>
              <a:t>Bilan concernant le challenge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 fil de fer </a:t>
            </a:r>
            <a:r>
              <a:rPr lang="fr-FR" sz="900" spc="-20" dirty="0" err="1">
                <a:latin typeface="Helvetica 65 Medium" panose="020B0604020202020204" pitchFamily="34" charset="0"/>
              </a:rPr>
              <a:t>wireframe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28047428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: Des étudiants complètement perdus à l’université d’Orsay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6559374" cy="368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07658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titre de page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>
          <a:xfrm>
            <a:off x="827584" y="679747"/>
            <a:ext cx="8064896" cy="3332163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Donner à chaque page un titre qui lui est spécifique et qui reflète son contenu ou sa fonction qui apparait dans l’onglet du navigateur (balise &lt;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title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&gt; dans le code HTML de la page).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Le titre de la page est le premier élément lu par la synthèse vocale, il doit permettre d’identifier formellement la page sur laquelle on se trouve.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858430" y="4274925"/>
            <a:ext cx="2520280" cy="465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632766" y="4260107"/>
            <a:ext cx="2569480" cy="442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42" y="1913197"/>
            <a:ext cx="3466098" cy="204175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0" y="1913197"/>
            <a:ext cx="3456432" cy="203606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853866" y="4274925"/>
            <a:ext cx="252028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Actualités – Intranet Orange – Mozilla Firefox »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617918" y="4274925"/>
            <a:ext cx="258913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http://intranet.com.intraorange/fr/Pages/actualites.aspx »</a:t>
            </a:r>
          </a:p>
        </p:txBody>
      </p:sp>
      <p:sp>
        <p:nvSpPr>
          <p:cNvPr id="12" name="Multiplier 11"/>
          <p:cNvSpPr/>
          <p:nvPr/>
        </p:nvSpPr>
        <p:spPr>
          <a:xfrm>
            <a:off x="1902800" y="2226763"/>
            <a:ext cx="1246454" cy="1620863"/>
          </a:xfrm>
          <a:prstGeom prst="mathMultiply">
            <a:avLst>
              <a:gd name="adj1" fmla="val 43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3" name="Titre page K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3476" y="4242987"/>
            <a:ext cx="459284" cy="459284"/>
          </a:xfrm>
          <a:prstGeom prst="rect">
            <a:avLst/>
          </a:prstGeom>
        </p:spPr>
      </p:pic>
      <p:pic>
        <p:nvPicPr>
          <p:cNvPr id="14" name="Titre page OK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5130" y="4242987"/>
            <a:ext cx="459284" cy="459284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1083476" y="1851670"/>
            <a:ext cx="1107356" cy="303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L’agrandissement du texte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 bwMode="auto">
          <a:xfrm>
            <a:off x="925637" y="699542"/>
            <a:ext cx="7462787" cy="33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133350" indent="-133350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271463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406400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  <a:p>
            <a:pPr>
              <a:lnSpc>
                <a:spcPct val="100000"/>
              </a:lnSpc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le zoom à 200% ?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Firefox seulement : 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faire Affichage &gt; Zoom &gt; Zoom texte seulement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utiliser les réglages du zoom pour atteindre 200%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(zoom requis par les WCAG)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3032649"/>
            <a:ext cx="5868391" cy="1411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7457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L’adaptation à la taille de la fenêtre (responsive web design)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faut s'assurer de faire du contenu web adaptatif (responsive web design) donc prévoir les différents affichages selon des largeurs type d'écran (points de rupture) en amont du développement.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Par ailleurs, certains choix de design peuvent ou non faciliter la mise en place de ce critère lors du développement, il est donc important d’y réfléchir dès le départ.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4629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navigation clavier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 navigation dans une page web doit être possible à l’aide du clavier seul,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notamment pour les personnes qui ne peuvent pas utiliser de souris.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Cette fonctionnalité est prise en charge directement par le navigateur.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est tout de même important de vérifier son fonctionnement, car certains développements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peuvent entraîner des difficultés pour naviguer correctement dans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faut pouvoir visualiser le focus sur tous les éléments interactifs de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: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liens sont identifiables visuellement à partir du texte par un autre moyen que la couleur</a:t>
            </a:r>
          </a:p>
        </p:txBody>
      </p:sp>
    </p:spTree>
    <p:extLst>
      <p:ext uri="{BB962C8B-B14F-4D97-AF65-F5344CB8AC3E}">
        <p14:creationId xmlns:p14="http://schemas.microsoft.com/office/powerpoint/2010/main" val="24467711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principes fondamentaux pour l'accessibilité des contenus</a:t>
            </a:r>
            <a:br>
              <a:rPr lang="fr-FR" dirty="0"/>
            </a:b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Adresse</a:t>
            </a:r>
            <a:r>
              <a:rPr lang="fr-FR" sz="1050" dirty="0">
                <a:solidFill>
                  <a:srgbClr val="000000"/>
                </a:solidFill>
              </a:rPr>
              <a:t> 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: 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  <a:hlinkClick r:id="rId2"/>
              </a:rPr>
              <a:t>https://www.w3.org/TR/WCAG21/</a:t>
            </a:r>
            <a:endParaRPr lang="fr-FR" sz="105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960440"/>
          </a:xfrm>
        </p:spPr>
        <p:txBody>
          <a:bodyPr>
            <a:normAutofit fontScale="92500" lnSpcReduction="10000"/>
          </a:bodyPr>
          <a:lstStyle/>
          <a:p>
            <a:r>
              <a:rPr lang="fr-FR" sz="1200" dirty="0">
                <a:solidFill>
                  <a:srgbClr val="FF7900"/>
                </a:solidFill>
              </a:rPr>
              <a:t>Principe 1 : perceptible 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1.1 Proposer des équivalents textuels à tout contenu non textuel qui pourra alors être présenté sous d'autres formes selon les besoins de l'utilisateur : grands caractères, braille, synthèse vocale, symboles ou langage simplifié.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1.2 Proposer des versions de remplacement aux média temporels.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1.3 Créer un contenu qui puisse être présenté de différentes manières sans perte d'information ni de structure (par exemple avec une mise en page simplifiée).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1.4 Faciliter la perception visuelle et auditive du contenu par l'utilisateur, notamment en séparant le premier plan de l'arrière-plan.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2 : utilisable 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2.1 Rendre toutes les fonctionnalités accessibles au clavier.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2.2 Laisser à l'utilisateur suffisamment de temps pour lire et utiliser le contenu.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2.3 Ne pas concevoir de contenu susceptible de provoquer des crises.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2.4 Fournir à l'utilisateur des éléments d'orientation pour naviguer, trouver le contenu et se situer dans le site.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2.5 Améliorer l’utilisabilité des fonctionnalités quelque soit les périphériques d’entrée de l’utilisateur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3 : compréhensible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3.1 Rendre le contenu textuel lisible et compréhensible.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3.2 Faire en sorte que les pages apparaissent et fonctionnent de manière prévisible.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3.3 Aider l'utilisateur à éviter et à corriger les erreurs de saisie.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4 : robuste</a:t>
            </a:r>
            <a:endParaRPr lang="fr-FR" sz="1100" dirty="0">
              <a:solidFill>
                <a:srgbClr val="FF7900"/>
              </a:solidFill>
            </a:endParaRPr>
          </a:p>
          <a:p>
            <a:pPr marL="171450" lvl="1" indent="-171450">
              <a:lnSpc>
                <a:spcPct val="14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4.1 Optimiser la compatibilité avec les agents utilisateurs actuels et futurs, y compris avec les technologies d'assistance.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26461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La navigation clavier</a:t>
            </a:r>
            <a:br>
              <a:rPr lang="fr-FR" sz="2400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sz="2000" dirty="0"/>
          </a:p>
          <a:p>
            <a:r>
              <a:rPr lang="fr-FR" sz="1400" dirty="0">
                <a:solidFill>
                  <a:schemeClr val="tx1"/>
                </a:solidFill>
              </a:rPr>
              <a:t>Liste des touches utilisées pour naviguer à l’aide du clavier :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/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8" y="1532064"/>
            <a:ext cx="8121862" cy="255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11469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L’inspecteur de code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 méthodes pour l’utiliser : 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Ouvrir l’inspecteur par la touche F12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Inspecter des éléments sur le site avec l’outil de sélection</a:t>
            </a: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Ou, ouvrir le menu contextuel (click droit sur un élément de la page)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Activer « examiner l’élément » (Firefox), ou « inspecter » (Chrome)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9"/>
          <a:stretch/>
        </p:blipFill>
        <p:spPr bwMode="auto">
          <a:xfrm>
            <a:off x="1475656" y="3480520"/>
            <a:ext cx="6571938" cy="1539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62816" r="97738" b="35011"/>
          <a:stretch/>
        </p:blipFill>
        <p:spPr bwMode="auto">
          <a:xfrm>
            <a:off x="6012160" y="1743658"/>
            <a:ext cx="244985" cy="180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60019" r="74787" b="34009"/>
          <a:stretch/>
        </p:blipFill>
        <p:spPr bwMode="auto">
          <a:xfrm>
            <a:off x="6907683" y="2283718"/>
            <a:ext cx="1782515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2526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Le bookmarklet « Text spacing »</a:t>
            </a:r>
            <a:br>
              <a:rPr lang="fr-FR" dirty="0"/>
            </a:br>
            <a:r>
              <a:rPr lang="fr-FR" sz="1100" dirty="0"/>
              <a:t>https://developer.paciellogroup.com/blog/2018/05/short-note-on-getting-spaced-out-with-sc-1-4-12-text-spacing</a:t>
            </a:r>
            <a:r>
              <a:rPr lang="fr-FR" sz="2000" dirty="0"/>
              <a:t>/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866" y="1184275"/>
            <a:ext cx="5472530" cy="333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88024" y="1563638"/>
            <a:ext cx="7920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8191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extensions permettent d’effectuer des tests automatiques sur la page en cours de consultation.</a:t>
            </a:r>
          </a:p>
          <a:p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aXe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accessibility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audit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une extension disponible pour Chrome et Firefox permettant d’effectuer une série de tests basés sur les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WCAG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a11y.forge.orange-labs.fr/web/images/aX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9" y="2504971"/>
            <a:ext cx="6595517" cy="2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9922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83273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23982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Bilan concernant le challenge 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555525"/>
            <a:ext cx="4032448" cy="44369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 (déjà vu voir maquette graphique))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Éviter les </a:t>
            </a:r>
            <a:r>
              <a:rPr lang="fr-FR" sz="1000" dirty="0" err="1">
                <a:latin typeface="Helvetica 65 Medium" panose="020B0604020202020204" pitchFamily="34" charset="0"/>
              </a:rPr>
              <a:t>Captcha</a:t>
            </a:r>
            <a:endParaRPr lang="fr-FR" sz="10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navigue facilement dans une page et plus </a:t>
            </a:r>
            <a:br>
              <a:rPr lang="fr-FR" sz="1000" dirty="0">
                <a:latin typeface="Helvetica 65 Medium" panose="020B0604020202020204" pitchFamily="34" charset="0"/>
              </a:rPr>
            </a:br>
            <a:r>
              <a:rPr lang="fr-FR" sz="1000" dirty="0">
                <a:latin typeface="Helvetica 65 Medium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Libellé des liens et des boutons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Fournir des liens d’évitement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le contrôle des animations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Situer explicitement la page dans le site et fournir plusieurs moyens d’y accéder</a:t>
            </a:r>
          </a:p>
          <a:p>
            <a:pPr>
              <a:spcBef>
                <a:spcPts val="300"/>
              </a:spcBef>
            </a:pPr>
            <a:endParaRPr lang="fr-FR" sz="1000" dirty="0">
              <a:latin typeface="Helvetica 55 Roman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32040" y="555525"/>
            <a:ext cx="4032448" cy="3960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la navigation au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Assurer la visibilité du focus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la mise en page soit adaptée à l’utilisateur.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Agrandissement de texte et adaptation à la taille d’affichage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d’aérer le texte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Identifier et conserver la cohérence des regroupements et des différentes régions de la page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Rendre utilisables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accès au contenu quelle que soit l’orientation de l’écran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699542"/>
            <a:ext cx="0" cy="41543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graphique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231397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7762734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Liste des critères WCAG pour la conception</a:t>
            </a:r>
            <a:br>
              <a:rPr lang="fr-FR" dirty="0"/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Adresse</a:t>
            </a:r>
            <a:r>
              <a:rPr lang="fr-FR" sz="1050" dirty="0">
                <a:solidFill>
                  <a:schemeClr val="tx1"/>
                </a:solidFill>
              </a:rPr>
              <a:t> 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fr-FR" sz="1050" dirty="0">
                <a:solidFill>
                  <a:schemeClr val="tx1"/>
                </a:solidFill>
              </a:rPr>
              <a:t> </a:t>
            </a:r>
            <a:r>
              <a:rPr lang="fr-FR" sz="1050" dirty="0">
                <a:solidFill>
                  <a:schemeClr val="tx1"/>
                </a:solidFill>
                <a:hlinkClick r:id="rId3"/>
              </a:rPr>
              <a:t>https://a11y-guidelines.orange.com/web/incontournables.html#test</a:t>
            </a:r>
            <a:r>
              <a:rPr lang="fr-FR" sz="1050" dirty="0">
                <a:solidFill>
                  <a:schemeClr val="tx1"/>
                </a:solidFill>
              </a:rPr>
              <a:t> puis sélectionner « Concepteur » dans les filtres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627534"/>
            <a:ext cx="4032448" cy="3816424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</a:t>
            </a:r>
            <a:r>
              <a:rPr lang="fr-FR" sz="900" dirty="0" err="1">
                <a:latin typeface="Helvetica 65 Medium" panose="020B0604020202020204" pitchFamily="34" charset="0"/>
              </a:rPr>
              <a:t>captcha</a:t>
            </a:r>
            <a:endParaRPr lang="fr-FR" sz="9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Situer explicitement la page dans le site et fournir plusieurs moyens d'y accéder 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Rassurer l’utilisateur par des messages contextuels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915566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Aérer ou rendre possible l’aération des textes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Utiliser des tailles relatives pour 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169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 vous de jou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27534"/>
            <a:ext cx="4176464" cy="37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01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 : Les 7 erreurs du libraire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584" y="2319387"/>
            <a:ext cx="2304256" cy="2556620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Voici la maquette « fil de fer » du site qu’un libraire souhaite mettre en ligne. Dès ce « croquis » il est possible de repérer ou d’anticiper plusieurs défauts d’accessibilité. Voyez-vous lesquels ?</a:t>
            </a: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Image 1" descr="https://photo.theatredurondpoint.info/media/s/248/24840/TDRP-2017_librairie_002_2000_2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2304256" cy="147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64" y="771550"/>
            <a:ext cx="4713992" cy="4104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necteur droit 7"/>
          <p:cNvCxnSpPr/>
          <p:nvPr/>
        </p:nvCxnSpPr>
        <p:spPr>
          <a:xfrm>
            <a:off x="3995936" y="1347614"/>
            <a:ext cx="4104456" cy="720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067944" y="2067694"/>
            <a:ext cx="216024" cy="13681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497360" y="2319387"/>
            <a:ext cx="914400" cy="9144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9332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 de texte 2"/>
          <p:cNvSpPr txBox="1">
            <a:spLocks noChangeArrowheads="1"/>
          </p:cNvSpPr>
          <p:nvPr/>
        </p:nvSpPr>
        <p:spPr bwMode="auto">
          <a:xfrm>
            <a:off x="6069881" y="1112243"/>
            <a:ext cx="2880320" cy="9554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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Rubriques sans titre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Structurer le contenu des pages avec des titres permet à une personne naviguant à l’aide d’un lecteur d’écran d’accéder à la liste des titres de la page pour naviguer rapidement.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84168" y="123478"/>
            <a:ext cx="2866033" cy="86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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Pas de titre de page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alibri" pitchFamily="34" charset="0"/>
                <a:cs typeface="Arial" pitchFamily="34" charset="0"/>
              </a:rPr>
              <a:t>Le titre de la page est le premier élément lu par la synthèse vocale, il doit être spécifique et refléter son contenu / sa fonction.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69881" y="2211710"/>
            <a:ext cx="2880320" cy="10081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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Libellé de lien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non explicite.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Les libellés des liens et des boutons doivent être compréhensibles hors contexte visuel de la page, et rédigés de façon concise et sans équivoque.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69881" y="3363838"/>
            <a:ext cx="2880320" cy="93610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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Carrousel &amp; animations.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L’usage de carrousel est à éviter.  Tout contenu en mouvement, mis à jour automatiquement, clignotant ou en défilement doit pouvoir être stoppé, caché ou mis en pause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15918433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84168" y="2139702"/>
            <a:ext cx="2880320" cy="6480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 fontAlgn="base">
              <a:spcBef>
                <a:spcPct val="0"/>
              </a:spcBef>
            </a:pPr>
            <a:r>
              <a:rPr lang="fr-FR" sz="1100" dirty="0">
                <a:solidFill>
                  <a:srgbClr val="FF0000"/>
                </a:solidFill>
                <a:latin typeface="Calibri"/>
                <a:ea typeface="Calibri"/>
                <a:cs typeface="Times New Roman"/>
                <a:sym typeface="Wingdings"/>
              </a:rPr>
              <a:t>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Equivalent textuel.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Associer à chaque image un équivalent textuel décrivant son contenu et/ou sa fonction.		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84168" y="1419622"/>
            <a:ext cx="2880320" cy="5760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solidFill>
                  <a:srgbClr val="FF0000"/>
                </a:solidFill>
                <a:latin typeface="Times New Roman" pitchFamily="18" charset="0"/>
                <a:cs typeface="Arial" pitchFamily="34" charset="0"/>
                <a:sym typeface="Wingdings" pitchFamily="2" charset="2"/>
              </a:rPr>
              <a:t>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Boites de dialogue et nouvelle fenêtre.</a:t>
            </a:r>
            <a:br>
              <a:rPr kumimoji="0" lang="fr-FR" altLang="fr-FR" sz="1100" i="0" u="none" strike="noStrike" normalizeH="0" baseline="0" dirty="0"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Éviter autant que possible les boites de dialogues et l’ouverture de nouvelles fenêtres</a:t>
            </a:r>
            <a:r>
              <a:rPr kumimoji="0" lang="fr-FR" altLang="fr-FR" sz="1100" i="0" u="none" strike="noStrike" normalizeH="0" baseline="0" dirty="0">
                <a:latin typeface="Times New Roman" pitchFamily="18" charset="0"/>
                <a:cs typeface="Arial" pitchFamily="34" charset="0"/>
              </a:rPr>
              <a:t>.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84168" y="123478"/>
            <a:ext cx="2880320" cy="11521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solidFill>
                  <a:srgbClr val="FF0000"/>
                </a:solidFill>
                <a:latin typeface="Times New Roman" pitchFamily="18" charset="0"/>
                <a:cs typeface="Arial" pitchFamily="34" charset="0"/>
                <a:sym typeface="Wingdings" pitchFamily="2" charset="2"/>
              </a:rPr>
              <a:t>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Fil d’Ariane &amp; Plan du 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S’assurer que plusieurs systèmes permettent de se situer et d’accéder à une page ou un contenu dans le site : un </a:t>
            </a: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outil de recherche sur l’ensemble du site, un plan du site, un menu de navigation global, un fil d’Ariane…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4168" y="3579862"/>
            <a:ext cx="2880320" cy="9588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Bonne pratique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les différentes parties de la page sont identifiables et distinguables.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Point de vigilance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 :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conserver la cohérence des regroupements et des différentes régions à l’intérieur du 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29778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</a:t>
            </a:r>
            <a:r>
              <a:rPr lang="fr-FR" sz="900" dirty="0" err="1">
                <a:latin typeface="Helvetica 65 Medium" panose="020B0604020202020204" pitchFamily="34" charset="0"/>
              </a:rPr>
              <a:t>captcha</a:t>
            </a:r>
            <a:endParaRPr lang="fr-FR" sz="9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Situer explicitement la page dans le site et fournir plusieurs moyens d'y accéder 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Rassurer l’utilisateur par des messages contextuels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Aérer ou rendre possible l’aération des textes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Utiliser des tailles relatives pour 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/>
              <a:t>Bilan concernant le challenge 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04048" y="4371950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du libraire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à</a:t>
            </a:r>
            <a:r>
              <a:rPr lang="fr-FR" sz="900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cette maquette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 </a:t>
            </a:r>
            <a:r>
              <a:rPr lang="fr-FR" sz="900" spc="-20" dirty="0">
                <a:latin typeface="Helvetica 65 Medium" panose="020B0604020202020204" pitchFamily="34" charset="0"/>
              </a:rPr>
              <a:t>par le libraire</a:t>
            </a: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06879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Méthode de test pour les 2 exemples suivants </a:t>
            </a:r>
            <a:br>
              <a:rPr lang="fr-FR" dirty="0"/>
            </a:b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Contrast</a:t>
            </a:r>
            <a:r>
              <a:rPr lang="fr-FR" dirty="0"/>
              <a:t> Analyser</a:t>
            </a:r>
            <a:br>
              <a:rPr lang="fr-FR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9592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?</a:t>
            </a:r>
          </a:p>
          <a:p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premier plan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fond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niveau de contraste s’affiche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L’outil m’indique la validité de ce niveau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contraste pour le niveau AA de texte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taille standard ou de grande taille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pour les graphiques, icônes…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pour ceux qui sont sur mac 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300" dirty="0">
                <a:latin typeface="Arial" panose="020B0604020202020204" pitchFamily="34" charset="0"/>
                <a:cs typeface="Arial" panose="020B0604020202020204" pitchFamily="34" charset="0"/>
              </a:rPr>
              <a:t>https://github.com/ThePacielloGroup/CCAe/releases/tag/v3.1.2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télécharger le CCA-3.1.2.dmg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15" y="483518"/>
            <a:ext cx="337725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7812360" y="1455626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812360" y="2247714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067944" y="3219822"/>
            <a:ext cx="396044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4067944" y="2427734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4067944" y="1635646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3635896" y="3867894"/>
            <a:ext cx="1332148" cy="20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4968044" y="3507854"/>
            <a:ext cx="0" cy="999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4968044" y="3507854"/>
            <a:ext cx="360040" cy="1702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968044" y="4498945"/>
            <a:ext cx="324036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074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templateAccessibl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9150</TotalTime>
  <Words>2982</Words>
  <Application>Microsoft Office PowerPoint</Application>
  <PresentationFormat>Affichage à l'écran (16:9)</PresentationFormat>
  <Paragraphs>343</Paragraphs>
  <Slides>26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Cambria</vt:lpstr>
      <vt:lpstr>Helvetica 45 Light</vt:lpstr>
      <vt:lpstr>Helvetica 55 Roman</vt:lpstr>
      <vt:lpstr>Helvetica 65 Medium</vt:lpstr>
      <vt:lpstr>Helvetica 75</vt:lpstr>
      <vt:lpstr>Helvetica 75 Bold</vt:lpstr>
      <vt:lpstr>Times New Roman</vt:lpstr>
      <vt:lpstr>Wingdings</vt:lpstr>
      <vt:lpstr>blank</vt:lpstr>
      <vt:lpstr>templateAccessibleV2</vt:lpstr>
      <vt:lpstr>Cherchez l’erreur !  Ou comment booster le potentiel accessible de votre interface ? </vt:lpstr>
      <vt:lpstr>4 principes fondamentaux pour l'accessibilité des contenus Adresse : https://www.w3.org/TR/WCAG21/</vt:lpstr>
      <vt:lpstr>Liste des critères WCAG pour la conception Adresse : https://a11y-guidelines.orange.com/web/incontournables.html#test puis sélectionner « Concepteur » dans les filtres</vt:lpstr>
      <vt:lpstr>Présentation PowerPoint</vt:lpstr>
      <vt:lpstr>Challenge 1 : Les 7 erreurs du libraire</vt:lpstr>
      <vt:lpstr>Présentation PowerPoint</vt:lpstr>
      <vt:lpstr>Présentation PowerPoint</vt:lpstr>
      <vt:lpstr>Présentation PowerPoint</vt:lpstr>
      <vt:lpstr>Méthode de test pour les 2 exemples suivants  Color Contrast Analyser </vt:lpstr>
      <vt:lpstr>Challenge 2 :  Rien ne va plus à la cité des sciences</vt:lpstr>
      <vt:lpstr>Présentation PowerPoint</vt:lpstr>
      <vt:lpstr>Présentation PowerPoint</vt:lpstr>
      <vt:lpstr>Présentation PowerPoint</vt:lpstr>
      <vt:lpstr>Présentation PowerPoint</vt:lpstr>
      <vt:lpstr>Challenge 3 : Des étudiants complètement perdus à l’université d’Orsay</vt:lpstr>
      <vt:lpstr>Le titre de page</vt:lpstr>
      <vt:lpstr>L’agrandissement du texte</vt:lpstr>
      <vt:lpstr>L’adaptation à la taille de la fenêtre (responsive web design)</vt:lpstr>
      <vt:lpstr>La navigation clavier</vt:lpstr>
      <vt:lpstr>La navigation clavier </vt:lpstr>
      <vt:lpstr>L’inspecteur de code</vt:lpstr>
      <vt:lpstr>Le bookmarklet « Text spacing » https://developer.paciellogroup.com/blog/2018/05/short-note-on-getting-spaced-out-with-sc-1-4-12-text-spacing/</vt:lpstr>
      <vt:lpstr>aXe accessibility audit</vt:lpstr>
      <vt:lpstr>aXe accessibility audit</vt:lpstr>
      <vt:lpstr>Bilan concernant le challenge 3</vt:lpstr>
      <vt:lpstr>Merci</vt:lpstr>
    </vt:vector>
  </TitlesOfParts>
  <Company>ORANGE FT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Cherchez l’erreur !  Ou comment booster le potentiel accessible de votre interface ?</dc:title>
  <dc:creator>PICAN Nathalie IST/ISAD</dc:creator>
  <cp:lastModifiedBy>ANIORT Vincent INNOV/IT-S</cp:lastModifiedBy>
  <cp:revision>63</cp:revision>
  <dcterms:created xsi:type="dcterms:W3CDTF">2019-05-23T13:23:27Z</dcterms:created>
  <dcterms:modified xsi:type="dcterms:W3CDTF">2021-12-07T16:48:16Z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c818a6-e1a0-4a6e-a969-20d857c5dc62_Enabled">
    <vt:lpwstr>true</vt:lpwstr>
  </property>
  <property fmtid="{D5CDD505-2E9C-101B-9397-08002B2CF9AE}" pid="3" name="MSIP_Label_e6c818a6-e1a0-4a6e-a969-20d857c5dc62_SetDate">
    <vt:lpwstr>2021-12-07T16:48:16Z</vt:lpwstr>
  </property>
  <property fmtid="{D5CDD505-2E9C-101B-9397-08002B2CF9AE}" pid="4" name="MSIP_Label_e6c818a6-e1a0-4a6e-a969-20d857c5dc62_Method">
    <vt:lpwstr>Standard</vt:lpwstr>
  </property>
  <property fmtid="{D5CDD505-2E9C-101B-9397-08002B2CF9AE}" pid="5" name="MSIP_Label_e6c818a6-e1a0-4a6e-a969-20d857c5dc62_Name">
    <vt:lpwstr>Orange_restricted_internal.2</vt:lpwstr>
  </property>
  <property fmtid="{D5CDD505-2E9C-101B-9397-08002B2CF9AE}" pid="6" name="MSIP_Label_e6c818a6-e1a0-4a6e-a969-20d857c5dc62_SiteId">
    <vt:lpwstr>90c7a20a-f34b-40bf-bc48-b9253b6f5d20</vt:lpwstr>
  </property>
  <property fmtid="{D5CDD505-2E9C-101B-9397-08002B2CF9AE}" pid="7" name="MSIP_Label_e6c818a6-e1a0-4a6e-a969-20d857c5dc62_ActionId">
    <vt:lpwstr>62809635-b630-4007-b021-863f524c797d</vt:lpwstr>
  </property>
  <property fmtid="{D5CDD505-2E9C-101B-9397-08002B2CF9AE}" pid="8" name="MSIP_Label_e6c818a6-e1a0-4a6e-a969-20d857c5dc62_ContentBits">
    <vt:lpwstr>2</vt:lpwstr>
  </property>
</Properties>
</file>